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57" r:id="rId6"/>
    <p:sldId id="258" r:id="rId7"/>
    <p:sldId id="259" r:id="rId8"/>
    <p:sldId id="260" r:id="rId9"/>
    <p:sldId id="272" r:id="rId10"/>
    <p:sldId id="261" r:id="rId11"/>
    <p:sldId id="262" r:id="rId12"/>
    <p:sldId id="273" r:id="rId13"/>
    <p:sldId id="274" r:id="rId14"/>
    <p:sldId id="275" r:id="rId15"/>
    <p:sldId id="263" r:id="rId16"/>
    <p:sldId id="267" r:id="rId17"/>
    <p:sldId id="266" r:id="rId18"/>
    <p:sldId id="26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ÐÐ°ÑÐ¾Ð²Ð¿ Ð¼ÑÐ»ÑÑÑÑÐ»ÑÐ¼Ñ Ð´ÑÑÑÐ¼ Ð· Ð¿ÑÑÑÐ¸Ð¼ Ð·Ð½Ð°Ðº â ÑÑÐ¾ÐºÐ¾Ð²Ð¸Ð¹ Ð²ÐµÐºÑÐ¾Ñ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6815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071810"/>
            <a:ext cx="621510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uk-UA" sz="32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тратегія</a:t>
            </a:r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розвитку</a:t>
            </a:r>
            <a:r>
              <a:rPr lang="en-US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32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Старокостянтинівської</a:t>
            </a:r>
            <a:endParaRPr lang="uk-UA" sz="32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ЗОШ І-ІІІ ст. №6 </a:t>
            </a:r>
            <a:endParaRPr lang="uk-UA" sz="32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2018 – 2022 н.р.)</a:t>
            </a:r>
            <a:b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8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3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Головні напрямки вдосконалення </a:t>
            </a:r>
            <a:b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освітнього процесу</a:t>
            </a:r>
            <a:endParaRPr lang="ru-RU" sz="32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12776"/>
            <a:ext cx="8786874" cy="52309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993300"/>
                </a:solidFill>
              </a:rPr>
              <a:t>Організація освітнього процесу передбачає забезпечення виконання: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 конституції України (ст. 10,23,53);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 законодавства про освіту Закону України «Про освіту», </a:t>
            </a:r>
            <a:r>
              <a:rPr lang="uk-UA" sz="2000" dirty="0">
                <a:solidFill>
                  <a:srgbClr val="993300"/>
                </a:solidFill>
              </a:rPr>
              <a:t>Закону України «Про </a:t>
            </a:r>
            <a:r>
              <a:rPr lang="uk-UA" sz="2000" dirty="0" smtClean="0">
                <a:solidFill>
                  <a:srgbClr val="993300"/>
                </a:solidFill>
              </a:rPr>
              <a:t>середню освіту</a:t>
            </a:r>
            <a:r>
              <a:rPr lang="uk-UA" sz="2000" dirty="0">
                <a:solidFill>
                  <a:srgbClr val="993300"/>
                </a:solidFill>
              </a:rPr>
              <a:t>», </a:t>
            </a:r>
            <a:r>
              <a:rPr lang="uk-UA" sz="2000" dirty="0" smtClean="0">
                <a:solidFill>
                  <a:srgbClr val="993300"/>
                </a:solidFill>
              </a:rPr>
              <a:t>Концепцію Нової української школи (розпорядження Кабінету Міністрів України від 14 грудня 2016 р. № 988-р Про схвалення Концепції реалізації державної політики у сфері реформування загальної середньої освіти «Нова українська школа» на період до 2029 року);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наказів та розпоряджень Міністерства світи України, обласного та міського управлінь освіти;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Статуту школи;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рішень педрад та інших колегіальних органів школи;</a:t>
            </a: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993300"/>
                </a:solidFill>
              </a:rPr>
              <a:t>Забезпечення:</a:t>
            </a:r>
            <a:endParaRPr lang="ru-RU" sz="2000" b="1" dirty="0">
              <a:solidFill>
                <a:srgbClr val="993300"/>
              </a:solidFill>
            </a:endParaRP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належного рівня санітарно-гігієнічних умов та дотримання безпеки життєдіяльності учасників освітнього процесу;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дотримання режиму роботи закладу.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реалізацію освітньої програми</a:t>
            </a: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ÑÐºÐ¾Ð»Ð°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64" y="285728"/>
            <a:ext cx="1571636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5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357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«</a:t>
            </a:r>
            <a:r>
              <a:rPr lang="uk-UA" sz="2000" b="1" dirty="0" smtClean="0">
                <a:solidFill>
                  <a:srgbClr val="006600"/>
                </a:solidFill>
              </a:rPr>
              <a:t>Освітня програма </a:t>
            </a:r>
            <a:r>
              <a:rPr lang="uk-UA" sz="2000" dirty="0" smtClean="0">
                <a:solidFill>
                  <a:srgbClr val="993300"/>
                </a:solidFill>
              </a:rPr>
              <a:t>– це єдиний комплекс освітніх компонентів, спланованих і організованих закладом загальної середньої освіти для досягнення учнями визначених відповідним Державним стандартом загальної середньої освіти результатів навчання». Розробляється на основі Державного стандарту загальної середньої освіти і містить: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загальний обсяг навчального навантаження;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очікувальні результати навчання здобувачів освіти;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вимоги до осіб, які можуть розпочати навчання за програмою;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перелік, зміст, тривалість і </a:t>
            </a:r>
            <a:r>
              <a:rPr lang="uk-UA" sz="2000" dirty="0" err="1" smtClean="0">
                <a:solidFill>
                  <a:srgbClr val="993300"/>
                </a:solidFill>
              </a:rPr>
              <a:t>взаємозв</a:t>
            </a:r>
            <a:r>
              <a:rPr lang="en-US" sz="2000" dirty="0" smtClean="0">
                <a:solidFill>
                  <a:srgbClr val="993300"/>
                </a:solidFill>
              </a:rPr>
              <a:t>’</a:t>
            </a:r>
            <a:r>
              <a:rPr lang="uk-UA" sz="2000" dirty="0" err="1" smtClean="0">
                <a:solidFill>
                  <a:srgbClr val="993300"/>
                </a:solidFill>
              </a:rPr>
              <a:t>язок</a:t>
            </a:r>
            <a:r>
              <a:rPr lang="uk-UA" sz="2000" dirty="0" smtClean="0">
                <a:solidFill>
                  <a:srgbClr val="993300"/>
                </a:solidFill>
              </a:rPr>
              <a:t> освітніх галузей та логічну послідовність їх вивчення;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форми організації освітнього процесу.</a:t>
            </a: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(Освітня програма буде схвалена педагогічною радою школи та затверджена керівником закладу).</a:t>
            </a: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На основі освітньої програми складається і затверджується навчальний план, який конкретизує організацію освітнього процесу.</a:t>
            </a:r>
            <a:endParaRPr lang="ru-RU" sz="2000" dirty="0" smtClean="0">
              <a:solidFill>
                <a:srgbClr val="993300"/>
              </a:solidFill>
            </a:endParaRPr>
          </a:p>
          <a:p>
            <a:pPr marL="0" indent="0">
              <a:buNone/>
            </a:pPr>
            <a:r>
              <a:rPr lang="uk-UA" sz="1800" i="1" dirty="0" smtClean="0">
                <a:solidFill>
                  <a:srgbClr val="993300"/>
                </a:solidFill>
              </a:rPr>
              <a:t>(із статті 15 Закону України «Про загальну середню освіту).  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ÑÐºÐ¾Ð»Ð°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000240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ШКОЛИ:</a:t>
            </a:r>
            <a:b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Початкова школа (1-4 класи). </a:t>
            </a:r>
            <a:endParaRPr lang="uk-UA" sz="3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85000" lnSpcReduction="10000"/>
          </a:bodyPr>
          <a:lstStyle/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dirty="0" smtClean="0">
                <a:solidFill>
                  <a:srgbClr val="993300"/>
                </a:solidFill>
              </a:rPr>
              <a:t>Метою початкової освіти є гармонійний розвиток дитини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dirty="0" smtClean="0">
                <a:solidFill>
                  <a:srgbClr val="993300"/>
                </a:solidFill>
              </a:rPr>
              <a:t>відповідно до її вікових та індивідуальних психофізіологічних 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dirty="0" smtClean="0">
                <a:solidFill>
                  <a:srgbClr val="993300"/>
                </a:solidFill>
              </a:rPr>
              <a:t>особливостей і потреб, виховання загальнолюдських цінностей,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dirty="0" smtClean="0">
                <a:solidFill>
                  <a:srgbClr val="993300"/>
                </a:solidFill>
              </a:rPr>
              <a:t>підтримка життєвого оптимізму, розвиток самостійності, 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dirty="0" smtClean="0">
                <a:solidFill>
                  <a:srgbClr val="993300"/>
                </a:solidFill>
              </a:rPr>
              <a:t>творчості та допитливості.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800" b="1" dirty="0" smtClean="0">
                <a:solidFill>
                  <a:srgbClr val="993300"/>
                </a:solidFill>
              </a:rPr>
              <a:t>Основні напрямки:</a:t>
            </a:r>
          </a:p>
          <a:p>
            <a:pPr fontAlgn="base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створення </a:t>
            </a:r>
            <a:r>
              <a:rPr lang="uk-UA" sz="2800" dirty="0" err="1" smtClean="0">
                <a:solidFill>
                  <a:srgbClr val="993300"/>
                </a:solidFill>
              </a:rPr>
              <a:t>особистісно</a:t>
            </a:r>
            <a:r>
              <a:rPr lang="uk-UA" sz="2800" dirty="0" smtClean="0">
                <a:solidFill>
                  <a:srgbClr val="993300"/>
                </a:solidFill>
              </a:rPr>
              <a:t> – орієнтованого освітнього простору;</a:t>
            </a:r>
          </a:p>
          <a:p>
            <a:pPr fontAlgn="base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індивідуалізації та диференціації освітнього процесу;</a:t>
            </a:r>
          </a:p>
          <a:p>
            <a:pPr fontAlgn="base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забезпечення </a:t>
            </a:r>
            <a:r>
              <a:rPr lang="uk-UA" sz="2800" dirty="0" err="1" smtClean="0">
                <a:solidFill>
                  <a:srgbClr val="993300"/>
                </a:solidFill>
              </a:rPr>
              <a:t>діяльнісного</a:t>
            </a:r>
            <a:r>
              <a:rPr lang="uk-UA" sz="2800" dirty="0" smtClean="0">
                <a:solidFill>
                  <a:srgbClr val="993300"/>
                </a:solidFill>
              </a:rPr>
              <a:t>, розвивального, культурологічного, та комунікативного спрямування навчання та виховання;</a:t>
            </a:r>
          </a:p>
          <a:p>
            <a:pPr fontAlgn="base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інформатизація освітнього процесу, використання мультимедійних технологій, інформаційний всеобуч;</a:t>
            </a:r>
          </a:p>
          <a:p>
            <a:pPr fontAlgn="base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створення умов для формування основ здорового способу життя.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sz="3000" b="1" dirty="0" smtClean="0">
              <a:solidFill>
                <a:srgbClr val="9933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b="1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l="6750" t="9501" r="3250" b="13777"/>
          <a:stretch>
            <a:fillRect/>
          </a:stretch>
        </p:blipFill>
        <p:spPr bwMode="auto">
          <a:xfrm>
            <a:off x="0" y="214290"/>
            <a:ext cx="15001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ШКОЛИ: </a:t>
            </a:r>
            <a:b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школа (5-9 класи)</a:t>
            </a:r>
            <a:endParaRPr lang="uk-UA" sz="32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Мета:  формування цінностей в структурі особистості учня, зокрема значущості загальної культури та інтелектуального розвитку для самореалізації в соціумі.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Призначення основної школи - розвиток функціональної грамотності учня, функціональних </a:t>
            </a:r>
            <a:r>
              <a:rPr lang="uk-UA" dirty="0" err="1" smtClean="0">
                <a:solidFill>
                  <a:srgbClr val="993300"/>
                </a:solidFill>
              </a:rPr>
              <a:t>компетенцій</a:t>
            </a:r>
            <a:r>
              <a:rPr lang="uk-UA" dirty="0" smtClean="0">
                <a:solidFill>
                  <a:srgbClr val="993300"/>
                </a:solidFill>
              </a:rPr>
              <a:t>, створення умов успішної життєдіяльності в суспільстві.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l="6750" t="9501" r="3250" b="13777"/>
          <a:stretch>
            <a:fillRect/>
          </a:stretch>
        </p:blipFill>
        <p:spPr bwMode="auto">
          <a:xfrm>
            <a:off x="428596" y="214290"/>
            <a:ext cx="15001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ШКОЛИ: </a:t>
            </a:r>
            <a:b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 школа (10-11 класи)</a:t>
            </a:r>
            <a:endParaRPr lang="uk-UA" sz="32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86412"/>
          </a:xfrm>
        </p:spPr>
        <p:txBody>
          <a:bodyPr>
            <a:no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7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400" dirty="0" smtClean="0">
                <a:solidFill>
                  <a:srgbClr val="993300"/>
                </a:solidFill>
              </a:rPr>
              <a:t>Метою педагогічного процесу на даному етапі є завершення середньої освіти та побудови індивідуальної освітньої та професійної стратегії учня на основі його ціннісної позиції.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993300"/>
                </a:solidFill>
              </a:rPr>
              <a:t>Головним методологічним принципом побудови навчання на цьому ступені є системний підхід до формуванню та розвитку предметної (змістовної) та професійної (практичної, дослідницької, проектної) сфер діяльності учня через розвиток міжпредметних зв'язків та загальних принципів побудови наукових знань. 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400" dirty="0" smtClean="0">
                <a:solidFill>
                  <a:srgbClr val="993300"/>
                </a:solidFill>
              </a:rPr>
              <a:t>Моделювати освітній процес, як систему, що допомагає саморозвитку, самовизначення особистості.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sz="2400" dirty="0" smtClean="0">
                <a:solidFill>
                  <a:srgbClr val="993300"/>
                </a:solidFill>
              </a:rPr>
              <a:t>Виявити реальні потреби учнів, трансформувати ці потреби в зміст діяльності.</a:t>
            </a:r>
          </a:p>
          <a:p>
            <a:pPr>
              <a:buNone/>
            </a:pPr>
            <a:endParaRPr lang="uk-UA" sz="25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l="6750" t="9501" r="3250" b="13777"/>
          <a:stretch>
            <a:fillRect/>
          </a:stretch>
        </p:blipFill>
        <p:spPr bwMode="auto">
          <a:xfrm>
            <a:off x="357158" y="214290"/>
            <a:ext cx="15001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Співпраця з учнями</a:t>
            </a:r>
            <a:endParaRPr lang="ru-RU" sz="3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4292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600" dirty="0" smtClean="0">
                <a:solidFill>
                  <a:srgbClr val="993300"/>
                </a:solidFill>
              </a:rPr>
              <a:t>Реалізація проблеми школи </a:t>
            </a:r>
            <a:r>
              <a:rPr lang="uk-UA" sz="2600" i="1" dirty="0" smtClean="0">
                <a:solidFill>
                  <a:srgbClr val="993300"/>
                </a:solidFill>
              </a:rPr>
              <a:t>«Активізація пізнавальної діяльності учнів шляхом створення фактору успіху кожній дитині в освітньому процесі». </a:t>
            </a:r>
          </a:p>
          <a:p>
            <a:pPr marL="0" indent="0" algn="just">
              <a:buNone/>
            </a:pPr>
            <a:r>
              <a:rPr lang="uk-UA" sz="2600" b="1" dirty="0" smtClean="0">
                <a:solidFill>
                  <a:srgbClr val="006600"/>
                </a:solidFill>
              </a:rPr>
              <a:t>Фактори мотивації навчальної діяльності: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993300"/>
                </a:solidFill>
              </a:rPr>
              <a:t>продовження розширення роботи шкільної МАН з учнями 5-8 класів (з 2018/2019 навчального року);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993300"/>
                </a:solidFill>
              </a:rPr>
              <a:t>діяльність КТД «Мені це цікаво» (здійснюється з 2016-2017 рр.);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993300"/>
                </a:solidFill>
              </a:rPr>
              <a:t>індивідуальні консультації учням з предметів (згідно графіка);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993300"/>
                </a:solidFill>
              </a:rPr>
              <a:t>робота предметних гуртків;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600" dirty="0" smtClean="0">
                <a:solidFill>
                  <a:srgbClr val="993300"/>
                </a:solidFill>
              </a:rPr>
              <a:t>організація роботи зі здібними учнями по підготовці їх до ІІ етапу МАН, предметних олімпіад та конкурсів.</a:t>
            </a:r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42852"/>
            <a:ext cx="1500198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28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92935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 учнів в шкільному самоврядуванні в загальношкільному  проекті «Ми українці» </a:t>
            </a:r>
          </a:p>
          <a:p>
            <a:pPr marL="0" indent="0" algn="ctr">
              <a:buNone/>
            </a:pPr>
            <a:r>
              <a:rPr lang="uk-UA" sz="3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напрямками: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«Чисте довкілля чисте сумління» ( довгостроковий 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«Моя школа – мій дім» (2018-2021 рр.);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«Далека дорога на Схід» (довгостроковий, патріотичний);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«Ми  європейці – Європа поряд»  (2019-2020 рр.);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«Напишемо історію разом» ( до 120-річчя цукрозаводу та мікрорайону 2018 рік);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робота УРШ в інтерактивній формі;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робота учнівського клубу «Юних журналістів» (з 2017-2018 </a:t>
            </a:r>
            <a:r>
              <a:rPr lang="uk-UA" sz="3400" dirty="0" err="1" smtClean="0">
                <a:solidFill>
                  <a:srgbClr val="993300"/>
                </a:solidFill>
              </a:rPr>
              <a:t>н.р</a:t>
            </a:r>
            <a:r>
              <a:rPr lang="uk-UA" sz="3400" dirty="0" smtClean="0">
                <a:solidFill>
                  <a:srgbClr val="993300"/>
                </a:solidFill>
              </a:rPr>
              <a:t>.);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3400" dirty="0" smtClean="0">
                <a:solidFill>
                  <a:srgbClr val="993300"/>
                </a:solidFill>
              </a:rPr>
              <a:t>участь учнів в гуртках та спортивних секціях за інтересами.</a:t>
            </a:r>
          </a:p>
          <a:p>
            <a:pPr marL="0" indent="0" algn="just">
              <a:buNone/>
            </a:pPr>
            <a:r>
              <a:rPr lang="uk-UA" sz="3400" dirty="0" smtClean="0">
                <a:solidFill>
                  <a:srgbClr val="993300"/>
                </a:solidFill>
              </a:rPr>
              <a:t>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429264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Батьківське та громадське самоврядування</a:t>
            </a:r>
            <a:endParaRPr lang="uk-UA" sz="3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5007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000" dirty="0" err="1" smtClean="0">
                <a:solidFill>
                  <a:srgbClr val="993300"/>
                </a:solidFill>
              </a:rPr>
              <a:t>“</a:t>
            </a:r>
            <a:r>
              <a:rPr lang="uk-UA" sz="2000" b="1" dirty="0" err="1" smtClean="0">
                <a:solidFill>
                  <a:srgbClr val="006600"/>
                </a:solidFill>
              </a:rPr>
              <a:t>Громадське</a:t>
            </a:r>
            <a:r>
              <a:rPr lang="uk-UA" sz="2000" b="1" dirty="0" smtClean="0">
                <a:solidFill>
                  <a:srgbClr val="006600"/>
                </a:solidFill>
              </a:rPr>
              <a:t> самоврядування в закладі освіти </a:t>
            </a:r>
            <a:r>
              <a:rPr lang="uk-UA" sz="2000" dirty="0" smtClean="0">
                <a:solidFill>
                  <a:srgbClr val="993300"/>
                </a:solidFill>
              </a:rPr>
              <a:t>- це право учасників</a:t>
            </a:r>
          </a:p>
          <a:p>
            <a:pPr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освітнього процесу як безпосередньо, так і через органи громадського</a:t>
            </a:r>
          </a:p>
          <a:p>
            <a:pPr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самоврядування колективно вирішувати питання організації та забезпечення</a:t>
            </a:r>
          </a:p>
          <a:p>
            <a:pPr algn="just">
              <a:buNone/>
            </a:pPr>
            <a:r>
              <a:rPr lang="uk-UA" sz="2000" dirty="0" err="1" smtClean="0">
                <a:solidFill>
                  <a:srgbClr val="993300"/>
                </a:solidFill>
              </a:rPr>
              <a:t>освітньогопроцесу</a:t>
            </a:r>
            <a:r>
              <a:rPr lang="uk-UA" sz="2000" dirty="0" smtClean="0">
                <a:solidFill>
                  <a:srgbClr val="993300"/>
                </a:solidFill>
              </a:rPr>
              <a:t> в закладі </a:t>
            </a:r>
            <a:r>
              <a:rPr lang="uk-UA" sz="2000" dirty="0" err="1" smtClean="0">
                <a:solidFill>
                  <a:srgbClr val="993300"/>
                </a:solidFill>
              </a:rPr>
              <a:t>освіти”</a:t>
            </a:r>
            <a:r>
              <a:rPr lang="uk-UA" sz="2000" dirty="0" smtClean="0">
                <a:solidFill>
                  <a:srgbClr val="993300"/>
                </a:solidFill>
              </a:rPr>
              <a:t>.</a:t>
            </a:r>
          </a:p>
          <a:p>
            <a:pPr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 (із статті 28. Громадське самоврядування в закладі освіти)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6600"/>
                </a:solidFill>
              </a:rPr>
              <a:t>Забезпечити роботу: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батьківської ради школи;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загальношкільного батьківського комітету.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6600"/>
                </a:solidFill>
              </a:rPr>
              <a:t>Організувати: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 співпрацю органів шкільного самоврядування (вчителів, учнів, </a:t>
            </a:r>
          </a:p>
          <a:p>
            <a:pPr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батьків) з органами місцевої влади, підприємствами, іншими юридичними та</a:t>
            </a:r>
          </a:p>
          <a:p>
            <a:pPr algn="just"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фізичними особами, які сприяють розвитку освіти.</a:t>
            </a:r>
          </a:p>
          <a:p>
            <a:pPr algn="just">
              <a:buNone/>
            </a:pPr>
            <a:r>
              <a:rPr lang="uk-UA" sz="2000" b="1" dirty="0" smtClean="0">
                <a:solidFill>
                  <a:srgbClr val="006600"/>
                </a:solidFill>
              </a:rPr>
              <a:t>Сприяти: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 залученню зацікавлених підприємців в розвитку інфраструктури закладу</a:t>
            </a:r>
          </a:p>
          <a:p>
            <a:pPr algn="just">
              <a:buClr>
                <a:srgbClr val="006600"/>
              </a:buClr>
              <a:buNone/>
            </a:pPr>
            <a:r>
              <a:rPr lang="uk-UA" sz="2000" dirty="0" smtClean="0">
                <a:solidFill>
                  <a:srgbClr val="993300"/>
                </a:solidFill>
              </a:rPr>
              <a:t>(шкільний стадіон прилегла територія до р. Случ).</a:t>
            </a:r>
          </a:p>
          <a:p>
            <a:pPr algn="just"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/>
          </a:p>
        </p:txBody>
      </p:sp>
      <p:pic>
        <p:nvPicPr>
          <p:cNvPr id="4" name="Рисунок 3" descr="ÐÐµÐºÑÐ¾ÑÐ½Ð¸Ð¹ Ð»Ð¾Ð³Ð¾ÑÐ¸Ð¿ Ð½Ð°Ð²ÑÐ°Ð»ÑÐ½Ð¸Ñ â ÑÑÐ¾ÐºÐ¾Ð²Ð¸Ð¹ Ð²ÐµÐºÑÐ¾Ñ"/>
          <p:cNvPicPr/>
          <p:nvPr/>
        </p:nvPicPr>
        <p:blipFill>
          <a:blip r:embed="rId2" cstate="print"/>
          <a:srcRect l="7465" t="24408" r="5599" b="18491"/>
          <a:stretch>
            <a:fillRect/>
          </a:stretch>
        </p:blipFill>
        <p:spPr bwMode="auto">
          <a:xfrm>
            <a:off x="6858016" y="2857496"/>
            <a:ext cx="1928826" cy="139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Зміцнення матеріально-технічної бази</a:t>
            </a:r>
            <a:endParaRPr lang="ru-RU" sz="3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72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006600"/>
                </a:solidFill>
              </a:rPr>
              <a:t>Сприяти: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впорядкуванню території школи (газони, бруківка 2018-2020 рр.);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естетичному озелененню рекреації школи (з 2018/2019 н.р.);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оновленню дизайну рекреацій в І корпусі школи (з 2018/2019 н.р.);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здійснювати поточні ремонти класних кімнат, кабінетів школи (постійно);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придбати шафу і стіл в кабінет секретаря (2018р.);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прокласти кабель Інтернету по школі згідно вимог (до 15.08.2018р.);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забезпеченню мультимедійних засобів в кабінети математики, географії  та біології (2018-2020 рр.);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придбати проектор (станом на 1 вересня 2018 року);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err="1" smtClean="0">
                <a:solidFill>
                  <a:srgbClr val="993300"/>
                </a:solidFill>
              </a:rPr>
              <a:t>поповненю</a:t>
            </a:r>
            <a:r>
              <a:rPr lang="uk-UA" sz="2000" dirty="0" smtClean="0">
                <a:solidFill>
                  <a:srgbClr val="993300"/>
                </a:solidFill>
              </a:rPr>
              <a:t> шкільної бібліотеки художньою та довідковою літературою (постійно);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поновити стенди в кабінетах української мови та літератури, зарубіжної літератури (2019-2021 рр.);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err="1" smtClean="0">
                <a:solidFill>
                  <a:srgbClr val="993300"/>
                </a:solidFill>
              </a:rPr>
              <a:t>поповненю</a:t>
            </a:r>
            <a:r>
              <a:rPr lang="uk-UA" sz="2000" dirty="0" smtClean="0">
                <a:solidFill>
                  <a:srgbClr val="993300"/>
                </a:solidFill>
              </a:rPr>
              <a:t> кабінету інформатики комп</a:t>
            </a:r>
            <a:r>
              <a:rPr lang="en-US" sz="2000" dirty="0" smtClean="0">
                <a:solidFill>
                  <a:srgbClr val="993300"/>
                </a:solidFill>
              </a:rPr>
              <a:t>’</a:t>
            </a:r>
            <a:r>
              <a:rPr lang="uk-UA" sz="2000" dirty="0" smtClean="0">
                <a:solidFill>
                  <a:srgbClr val="993300"/>
                </a:solidFill>
              </a:rPr>
              <a:t>ютерами в кількості 5 штук (протягом 2020-2022 рр.).</a:t>
            </a:r>
          </a:p>
          <a:p>
            <a:pPr>
              <a:buFontTx/>
              <a:buChar char="-"/>
            </a:pPr>
            <a:endParaRPr lang="ru-RU" sz="1800" dirty="0"/>
          </a:p>
        </p:txBody>
      </p:sp>
      <p:pic>
        <p:nvPicPr>
          <p:cNvPr id="5" name="Рисунок 4" descr="Ð ÐµÐ·ÑÐ»ÑÑÐ°Ñ Ð¿Ð¾ÑÑÐºÑ Ð·Ð¾Ð±ÑÐ°Ð¶ÐµÐ½Ñ Ð·Ð° Ð·Ð°Ð¿Ð¸ÑÐ¾Ð¼ &quot;Ð»Ð¾Ð³Ð¾ÑÐ¸Ð¿Ð¸ ÑÐºÐ¾Ð»Ð¸&quot;"/>
          <p:cNvPicPr/>
          <p:nvPr/>
        </p:nvPicPr>
        <p:blipFill>
          <a:blip r:embed="rId2" cstate="print"/>
          <a:srcRect b="19335"/>
          <a:stretch>
            <a:fillRect/>
          </a:stretch>
        </p:blipFill>
        <p:spPr bwMode="auto">
          <a:xfrm>
            <a:off x="8001024" y="1000108"/>
            <a:ext cx="10001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37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Позитивний імідж закладу</a:t>
            </a:r>
            <a:endParaRPr lang="uk-UA" sz="36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Керівництво та педагоги закладу мають діяти за принципом “Я ціную, 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поважаю, буду завжди підтримувати Вашу дитину ”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6600"/>
                </a:solidFill>
              </a:rPr>
              <a:t>Шляхи реалізації: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виховання в учасників освітнього процесу основ академічної доброчесності;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подальша реалізація довгострокового КТД </a:t>
            </a:r>
            <a:r>
              <a:rPr lang="uk-UA" sz="2000" dirty="0" err="1" smtClean="0">
                <a:solidFill>
                  <a:srgbClr val="993300"/>
                </a:solidFill>
              </a:rPr>
              <a:t>“Ми</a:t>
            </a:r>
            <a:r>
              <a:rPr lang="uk-UA" sz="2000" dirty="0" smtClean="0">
                <a:solidFill>
                  <a:srgbClr val="993300"/>
                </a:solidFill>
              </a:rPr>
              <a:t> </a:t>
            </a:r>
            <a:r>
              <a:rPr lang="uk-UA" sz="2000" dirty="0" err="1" smtClean="0">
                <a:solidFill>
                  <a:srgbClr val="993300"/>
                </a:solidFill>
              </a:rPr>
              <a:t>українці”</a:t>
            </a:r>
            <a:r>
              <a:rPr lang="uk-UA" sz="2000" dirty="0" smtClean="0">
                <a:solidFill>
                  <a:srgbClr val="993300"/>
                </a:solidFill>
              </a:rPr>
              <a:t> (за напрямками) та популяризація серед батьківської громадськості його значимості;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організація і результативність роботи зі здібними учнями – їх успішна участь в конкурсах, МАН, спортивних змаганнях тощо;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робота </a:t>
            </a:r>
            <a:r>
              <a:rPr lang="uk-UA" sz="2000" dirty="0" err="1" smtClean="0">
                <a:solidFill>
                  <a:srgbClr val="993300"/>
                </a:solidFill>
              </a:rPr>
              <a:t>вчителів-предметників</a:t>
            </a:r>
            <a:r>
              <a:rPr lang="uk-UA" sz="2000" dirty="0" smtClean="0">
                <a:solidFill>
                  <a:srgbClr val="993300"/>
                </a:solidFill>
              </a:rPr>
              <a:t> з учнями які потребують додаткових занять з навчальних предметів;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збільшення кількості гуртків за інтересами;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результативність роботи за наслідками ДПА, ЗНО;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позитивні зміни зовнішнього та внутрішнього дизайнів двох корпусів школи;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993300"/>
                </a:solidFill>
              </a:rPr>
              <a:t>популяризація привабливості місцезнаходження школи (річка, зелені зони, історичні </a:t>
            </a:r>
            <a:r>
              <a:rPr lang="uk-UA" sz="2000" dirty="0" err="1" smtClean="0">
                <a:solidFill>
                  <a:srgbClr val="993300"/>
                </a:solidFill>
              </a:rPr>
              <a:t>пам</a:t>
            </a:r>
            <a:r>
              <a:rPr lang="en-US" sz="2000" dirty="0" smtClean="0">
                <a:solidFill>
                  <a:srgbClr val="993300"/>
                </a:solidFill>
              </a:rPr>
              <a:t>’</a:t>
            </a:r>
            <a:r>
              <a:rPr lang="uk-UA" sz="2000" dirty="0" smtClean="0">
                <a:solidFill>
                  <a:srgbClr val="993300"/>
                </a:solidFill>
              </a:rPr>
              <a:t>ятки)</a:t>
            </a:r>
          </a:p>
          <a:p>
            <a:pPr>
              <a:buNone/>
            </a:pPr>
            <a:endParaRPr lang="uk-UA" sz="18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ÑÑÐ¸ÑÐµÐ»Ñ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285860"/>
            <a:ext cx="10001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Стратегічна мета:</a:t>
            </a:r>
            <a:endParaRPr lang="uk-UA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4292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rgbClr val="993300"/>
                </a:solidFill>
              </a:rPr>
              <a:t>Створити умови для отримання кожним учнем</a:t>
            </a:r>
          </a:p>
          <a:p>
            <a:pPr algn="just">
              <a:buNone/>
            </a:pPr>
            <a:r>
              <a:rPr lang="uk-UA" dirty="0" smtClean="0">
                <a:solidFill>
                  <a:srgbClr val="993300"/>
                </a:solidFill>
              </a:rPr>
              <a:t>якісного рівня освіти, всебічного розвитку</a:t>
            </a:r>
          </a:p>
          <a:p>
            <a:pPr algn="just">
              <a:buNone/>
            </a:pPr>
            <a:r>
              <a:rPr lang="uk-UA" dirty="0" smtClean="0">
                <a:solidFill>
                  <a:srgbClr val="993300"/>
                </a:solidFill>
              </a:rPr>
              <a:t>виховання і спеціалізації особистості, розвиток</a:t>
            </a:r>
          </a:p>
          <a:p>
            <a:pPr algn="just">
              <a:buNone/>
            </a:pPr>
            <a:r>
              <a:rPr lang="uk-UA" dirty="0" smtClean="0">
                <a:solidFill>
                  <a:srgbClr val="993300"/>
                </a:solidFill>
              </a:rPr>
              <a:t>компетентностей. І на виході випускники: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6600"/>
                </a:solidFill>
              </a:rPr>
              <a:t>Особистість</a:t>
            </a:r>
            <a:r>
              <a:rPr lang="uk-UA" dirty="0" smtClean="0">
                <a:solidFill>
                  <a:srgbClr val="006600"/>
                </a:solidFill>
              </a:rPr>
              <a:t> </a:t>
            </a:r>
            <a:r>
              <a:rPr lang="uk-UA" dirty="0" smtClean="0">
                <a:solidFill>
                  <a:srgbClr val="993300"/>
                </a:solidFill>
              </a:rPr>
              <a:t>(</a:t>
            </a:r>
            <a:r>
              <a:rPr lang="ru-RU" dirty="0" err="1" smtClean="0">
                <a:solidFill>
                  <a:srgbClr val="993300"/>
                </a:solidFill>
              </a:rPr>
              <a:t>цілісна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особистість</a:t>
            </a:r>
            <a:r>
              <a:rPr lang="ru-RU" dirty="0" smtClean="0">
                <a:solidFill>
                  <a:srgbClr val="993300"/>
                </a:solidFill>
              </a:rPr>
              <a:t>, </a:t>
            </a:r>
            <a:r>
              <a:rPr lang="ru-RU" dirty="0" err="1" smtClean="0">
                <a:solidFill>
                  <a:srgbClr val="993300"/>
                </a:solidFill>
              </a:rPr>
              <a:t>усебічно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розвинена</a:t>
            </a:r>
            <a:r>
              <a:rPr lang="ru-RU" dirty="0" smtClean="0">
                <a:solidFill>
                  <a:srgbClr val="993300"/>
                </a:solidFill>
              </a:rPr>
              <a:t>, </a:t>
            </a:r>
            <a:r>
              <a:rPr lang="ru-RU" dirty="0" err="1" smtClean="0">
                <a:solidFill>
                  <a:srgbClr val="993300"/>
                </a:solidFill>
              </a:rPr>
              <a:t>здатна</a:t>
            </a:r>
            <a:endParaRPr lang="ru-RU" dirty="0" smtClean="0">
              <a:solidFill>
                <a:srgbClr val="9933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993300"/>
                </a:solidFill>
              </a:rPr>
              <a:t>до критичного </a:t>
            </a:r>
            <a:r>
              <a:rPr lang="ru-RU" dirty="0" err="1" smtClean="0">
                <a:solidFill>
                  <a:srgbClr val="993300"/>
                </a:solidFill>
              </a:rPr>
              <a:t>мислення</a:t>
            </a:r>
            <a:r>
              <a:rPr lang="ru-RU" dirty="0" smtClean="0">
                <a:solidFill>
                  <a:srgbClr val="993300"/>
                </a:solidFill>
              </a:rPr>
              <a:t>)</a:t>
            </a:r>
            <a:endParaRPr lang="uk-UA" dirty="0" smtClean="0">
              <a:solidFill>
                <a:srgbClr val="99330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006600"/>
                </a:solidFill>
              </a:rPr>
              <a:t>Патріот</a:t>
            </a:r>
            <a:r>
              <a:rPr lang="uk-UA" dirty="0" smtClean="0">
                <a:solidFill>
                  <a:srgbClr val="993300"/>
                </a:solidFill>
              </a:rPr>
              <a:t> (п</a:t>
            </a:r>
            <a:r>
              <a:rPr lang="ru-RU" dirty="0" err="1" smtClean="0">
                <a:solidFill>
                  <a:srgbClr val="993300"/>
                </a:solidFill>
              </a:rPr>
              <a:t>атріот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з</a:t>
            </a:r>
            <a:r>
              <a:rPr lang="ru-RU" dirty="0" smtClean="0">
                <a:solidFill>
                  <a:srgbClr val="993300"/>
                </a:solidFill>
              </a:rPr>
              <a:t> активною </a:t>
            </a:r>
            <a:r>
              <a:rPr lang="ru-RU" dirty="0" err="1" smtClean="0">
                <a:solidFill>
                  <a:srgbClr val="993300"/>
                </a:solidFill>
              </a:rPr>
              <a:t>позицією</a:t>
            </a:r>
            <a:r>
              <a:rPr lang="ru-RU" dirty="0" smtClean="0">
                <a:solidFill>
                  <a:srgbClr val="993300"/>
                </a:solidFill>
              </a:rPr>
              <a:t>, </a:t>
            </a:r>
            <a:r>
              <a:rPr lang="ru-RU" dirty="0" err="1" smtClean="0">
                <a:solidFill>
                  <a:srgbClr val="993300"/>
                </a:solidFill>
              </a:rPr>
              <a:t>який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діє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згідно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з</a:t>
            </a:r>
            <a:endParaRPr lang="ru-RU" dirty="0" smtClean="0">
              <a:solidFill>
                <a:srgbClr val="993300"/>
              </a:solidFill>
            </a:endParaRPr>
          </a:p>
          <a:p>
            <a:pPr algn="just">
              <a:buNone/>
            </a:pPr>
            <a:r>
              <a:rPr lang="ru-RU" dirty="0" err="1" smtClean="0">
                <a:solidFill>
                  <a:srgbClr val="993300"/>
                </a:solidFill>
              </a:rPr>
              <a:t>морально-етичними</a:t>
            </a:r>
            <a:r>
              <a:rPr lang="ru-RU" dirty="0" smtClean="0">
                <a:solidFill>
                  <a:srgbClr val="993300"/>
                </a:solidFill>
              </a:rPr>
              <a:t> принципами </a:t>
            </a:r>
            <a:r>
              <a:rPr lang="ru-RU" dirty="0" err="1" smtClean="0">
                <a:solidFill>
                  <a:srgbClr val="993300"/>
                </a:solidFill>
              </a:rPr>
              <a:t>і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здатний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приймати</a:t>
            </a:r>
            <a:endParaRPr lang="ru-RU" dirty="0" smtClean="0">
              <a:solidFill>
                <a:srgbClr val="993300"/>
              </a:solidFill>
            </a:endParaRPr>
          </a:p>
          <a:p>
            <a:pPr algn="just">
              <a:buNone/>
            </a:pPr>
            <a:r>
              <a:rPr lang="ru-RU" dirty="0" err="1" smtClean="0">
                <a:solidFill>
                  <a:srgbClr val="993300"/>
                </a:solidFill>
              </a:rPr>
              <a:t>відповідальні</a:t>
            </a: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dirty="0" err="1" smtClean="0">
                <a:solidFill>
                  <a:srgbClr val="993300"/>
                </a:solidFill>
              </a:rPr>
              <a:t>рішення</a:t>
            </a:r>
            <a:r>
              <a:rPr lang="uk-UA" dirty="0" smtClean="0">
                <a:solidFill>
                  <a:srgbClr val="993300"/>
                </a:solidFill>
              </a:rPr>
              <a:t>)</a:t>
            </a:r>
          </a:p>
          <a:p>
            <a:pPr algn="just">
              <a:buNone/>
            </a:pPr>
            <a:r>
              <a:rPr lang="uk-UA" b="1" dirty="0" err="1" smtClean="0">
                <a:solidFill>
                  <a:srgbClr val="006600"/>
                </a:solidFill>
              </a:rPr>
              <a:t>Інноватор</a:t>
            </a:r>
            <a:r>
              <a:rPr lang="uk-UA" dirty="0" smtClean="0">
                <a:solidFill>
                  <a:srgbClr val="993300"/>
                </a:solidFill>
              </a:rPr>
              <a:t> </a:t>
            </a:r>
            <a:r>
              <a:rPr lang="uk-UA" sz="3300" dirty="0" smtClean="0">
                <a:solidFill>
                  <a:srgbClr val="993300"/>
                </a:solidFill>
              </a:rPr>
              <a:t>(і</a:t>
            </a:r>
            <a:r>
              <a:rPr lang="ru-RU" sz="3300" dirty="0" err="1" smtClean="0">
                <a:solidFill>
                  <a:srgbClr val="993300"/>
                </a:solidFill>
              </a:rPr>
              <a:t>нноватор</a:t>
            </a:r>
            <a:r>
              <a:rPr lang="ru-RU" sz="3300" dirty="0" smtClean="0">
                <a:solidFill>
                  <a:srgbClr val="993300"/>
                </a:solidFill>
              </a:rPr>
              <a:t>, </a:t>
            </a:r>
            <a:r>
              <a:rPr lang="ru-RU" sz="3300" dirty="0" err="1" smtClean="0">
                <a:solidFill>
                  <a:srgbClr val="993300"/>
                </a:solidFill>
              </a:rPr>
              <a:t>здатний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  <a:r>
              <a:rPr lang="ru-RU" sz="3300" dirty="0" err="1" smtClean="0">
                <a:solidFill>
                  <a:srgbClr val="993300"/>
                </a:solidFill>
              </a:rPr>
              <a:t>змінювати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  <a:r>
              <a:rPr lang="ru-RU" sz="3300" dirty="0" err="1" smtClean="0">
                <a:solidFill>
                  <a:srgbClr val="993300"/>
                </a:solidFill>
              </a:rPr>
              <a:t>навколишній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</a:p>
          <a:p>
            <a:pPr algn="just">
              <a:buNone/>
            </a:pPr>
            <a:r>
              <a:rPr lang="ru-RU" sz="3300" dirty="0" err="1" smtClean="0">
                <a:solidFill>
                  <a:srgbClr val="993300"/>
                </a:solidFill>
              </a:rPr>
              <a:t>світ</a:t>
            </a:r>
            <a:r>
              <a:rPr lang="ru-RU" sz="3300" dirty="0" smtClean="0">
                <a:solidFill>
                  <a:srgbClr val="993300"/>
                </a:solidFill>
              </a:rPr>
              <a:t>, </a:t>
            </a:r>
            <a:r>
              <a:rPr lang="ru-RU" sz="3300" dirty="0" err="1" smtClean="0">
                <a:solidFill>
                  <a:srgbClr val="993300"/>
                </a:solidFill>
              </a:rPr>
              <a:t>розвивати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  <a:r>
              <a:rPr lang="ru-RU" sz="3300" dirty="0" err="1" smtClean="0">
                <a:solidFill>
                  <a:srgbClr val="993300"/>
                </a:solidFill>
              </a:rPr>
              <a:t>економіку</a:t>
            </a:r>
            <a:r>
              <a:rPr lang="ru-RU" sz="3300" dirty="0" smtClean="0">
                <a:solidFill>
                  <a:srgbClr val="993300"/>
                </a:solidFill>
              </a:rPr>
              <a:t>, </a:t>
            </a:r>
            <a:r>
              <a:rPr lang="ru-RU" sz="3300" dirty="0" err="1" smtClean="0">
                <a:solidFill>
                  <a:srgbClr val="993300"/>
                </a:solidFill>
              </a:rPr>
              <a:t>конкурувати</a:t>
            </a:r>
            <a:r>
              <a:rPr lang="ru-RU" sz="3300" dirty="0" smtClean="0">
                <a:solidFill>
                  <a:srgbClr val="993300"/>
                </a:solidFill>
              </a:rPr>
              <a:t> на ринку </a:t>
            </a:r>
            <a:r>
              <a:rPr lang="ru-RU" sz="3300" dirty="0" err="1" smtClean="0">
                <a:solidFill>
                  <a:srgbClr val="993300"/>
                </a:solidFill>
              </a:rPr>
              <a:t>праці</a:t>
            </a:r>
            <a:r>
              <a:rPr lang="ru-RU" sz="3300" dirty="0" smtClean="0">
                <a:solidFill>
                  <a:srgbClr val="993300"/>
                </a:solidFill>
              </a:rPr>
              <a:t>, </a:t>
            </a:r>
          </a:p>
          <a:p>
            <a:pPr algn="just">
              <a:buNone/>
            </a:pPr>
            <a:r>
              <a:rPr lang="ru-RU" sz="3300" dirty="0" err="1" smtClean="0">
                <a:solidFill>
                  <a:srgbClr val="993300"/>
                </a:solidFill>
              </a:rPr>
              <a:t>вчитися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  <a:r>
              <a:rPr lang="ru-RU" sz="3300" dirty="0" err="1" smtClean="0">
                <a:solidFill>
                  <a:srgbClr val="993300"/>
                </a:solidFill>
              </a:rPr>
              <a:t>впродовж</a:t>
            </a:r>
            <a:r>
              <a:rPr lang="ru-RU" sz="3300" dirty="0" smtClean="0">
                <a:solidFill>
                  <a:srgbClr val="993300"/>
                </a:solidFill>
              </a:rPr>
              <a:t> </a:t>
            </a:r>
            <a:r>
              <a:rPr lang="ru-RU" sz="3300" dirty="0" err="1" smtClean="0">
                <a:solidFill>
                  <a:srgbClr val="993300"/>
                </a:solidFill>
              </a:rPr>
              <a:t>життя</a:t>
            </a:r>
            <a:r>
              <a:rPr lang="uk-UA" sz="3300" dirty="0" smtClean="0">
                <a:solidFill>
                  <a:srgbClr val="993300"/>
                </a:solidFill>
              </a:rPr>
              <a:t>)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l="9642" t="9467" r="4510" b="15828"/>
          <a:stretch>
            <a:fillRect/>
          </a:stretch>
        </p:blipFill>
        <p:spPr bwMode="auto">
          <a:xfrm>
            <a:off x="785786" y="285728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3"/>
          <a:srcRect l="4510" t="21538" r="28305" b="26154"/>
          <a:stretch>
            <a:fillRect/>
          </a:stretch>
        </p:blipFill>
        <p:spPr bwMode="auto">
          <a:xfrm>
            <a:off x="5000629" y="5786430"/>
            <a:ext cx="2428892" cy="92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СТРАТЕГІЧНІ НАПРЯМКИ </a:t>
            </a:r>
            <a:b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 ШКОЛИ</a:t>
            </a:r>
            <a:endParaRPr lang="uk-UA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14974"/>
          </a:xfrm>
        </p:spPr>
        <p:txBody>
          <a:bodyPr>
            <a:normAutofit fontScale="85000" lnSpcReduction="20000"/>
          </a:bodyPr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сприяти втіленню Концепції Нової української школи, зокрема, в частині початкова школа на 2018-2021 рр.;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дати можливості кожному учневі в школі розкрити свої здібності, зорієнтуватися у високотехнологічному конкурентному світі;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сприяти пошуку і підтримці талановитих дітей, їх супроводу протягом усього періоду становлення особистості;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підтримувати кращих, творчих педагогів та сприяти підвищенню їх кваліфікації;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розвиток інноваційної діяльності, зокрема, КТД  “Ми українці ”(за різними напрямками). Якості відповідальності за себе, родину, батьківщину;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пріоритет здорового способу життя, формування філософії екологічної культури (продовження реалізації довгострокового проекту </a:t>
            </a:r>
            <a:r>
              <a:rPr lang="uk-UA" dirty="0" err="1" smtClean="0">
                <a:solidFill>
                  <a:srgbClr val="993300"/>
                </a:solidFill>
              </a:rPr>
              <a:t>“Чисте</a:t>
            </a:r>
            <a:r>
              <a:rPr lang="uk-UA" dirty="0" smtClean="0">
                <a:solidFill>
                  <a:srgbClr val="993300"/>
                </a:solidFill>
              </a:rPr>
              <a:t> довкілля – чисте </a:t>
            </a:r>
            <a:r>
              <a:rPr lang="uk-UA" dirty="0" err="1" smtClean="0">
                <a:solidFill>
                  <a:srgbClr val="993300"/>
                </a:solidFill>
              </a:rPr>
              <a:t>сумління”</a:t>
            </a:r>
            <a:r>
              <a:rPr lang="uk-UA" dirty="0" smtClean="0">
                <a:solidFill>
                  <a:srgbClr val="993300"/>
                </a:solidFill>
              </a:rPr>
              <a:t> ).</a:t>
            </a:r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ÑÑÐ¸ÑÐµÐ»Ñ&quot;"/>
          <p:cNvPicPr/>
          <p:nvPr/>
        </p:nvPicPr>
        <p:blipFill>
          <a:blip r:embed="rId2" cstate="print"/>
          <a:srcRect l="2177" t="4366"/>
          <a:stretch>
            <a:fillRect/>
          </a:stretch>
        </p:blipFill>
        <p:spPr bwMode="auto">
          <a:xfrm>
            <a:off x="142844" y="214290"/>
            <a:ext cx="17859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управлінського менеджменту</a:t>
            </a:r>
            <a:endParaRPr lang="uk-UA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21497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створити сприятливі умови для дієвої взаємодії освітніх процесів;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сприяти розвитку в учнів готовності до змін в соціумі.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006600"/>
                </a:solidFill>
              </a:rPr>
              <a:t>Директор школи:</a:t>
            </a:r>
          </a:p>
          <a:p>
            <a:pPr>
              <a:buClr>
                <a:srgbClr val="006600"/>
              </a:buClr>
              <a:buNone/>
            </a:pPr>
            <a:r>
              <a:rPr lang="uk-UA" b="1" dirty="0" smtClean="0">
                <a:solidFill>
                  <a:srgbClr val="006600"/>
                </a:solidFill>
              </a:rPr>
              <a:t>Приймає: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 розумне, реальне, дієве рішення.</a:t>
            </a:r>
          </a:p>
          <a:p>
            <a:pPr>
              <a:buNone/>
            </a:pPr>
            <a:r>
              <a:rPr lang="uk-UA" b="1" dirty="0" smtClean="0">
                <a:solidFill>
                  <a:srgbClr val="006600"/>
                </a:solidFill>
              </a:rPr>
              <a:t>Забезпечує: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 належні умови ефективної роботи в закладі;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виконання прийнятих рішень;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контролює їх виконання. </a:t>
            </a:r>
            <a:endParaRPr lang="uk-UA" dirty="0">
              <a:solidFill>
                <a:srgbClr val="993300"/>
              </a:solidFill>
            </a:endParaRPr>
          </a:p>
        </p:txBody>
      </p:sp>
      <p:pic>
        <p:nvPicPr>
          <p:cNvPr id="4" name="Рисунок 3" descr="ÐÐµÐºÑÐ¾ÑÐ½Ð¸Ð¹ Ð»Ð¾Ð³Ð¾ÑÐ¸Ð¿ Ð½Ð°Ð²ÑÐ°Ð»ÑÐ½Ð¸Ñ â ÑÑÐ¾ÐºÐ¾Ð²Ð¸Ð¹ Ð²ÐµÐºÑÐ¾Ñ"/>
          <p:cNvPicPr/>
          <p:nvPr/>
        </p:nvPicPr>
        <p:blipFill>
          <a:blip r:embed="rId2"/>
          <a:srcRect l="9331" t="29586" r="6532" b="23077"/>
          <a:stretch>
            <a:fillRect/>
          </a:stretch>
        </p:blipFill>
        <p:spPr bwMode="auto">
          <a:xfrm>
            <a:off x="6215074" y="5143512"/>
            <a:ext cx="24288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з педагогічними кадрами </a:t>
            </a:r>
            <a:r>
              <a:rPr lang="uk-UA" dirty="0" smtClean="0">
                <a:solidFill>
                  <a:srgbClr val="006600"/>
                </a:solidFill>
              </a:rPr>
              <a:t/>
            </a:r>
            <a:br>
              <a:rPr lang="uk-UA" dirty="0" smtClean="0">
                <a:solidFill>
                  <a:srgbClr val="006600"/>
                </a:solidFill>
              </a:rPr>
            </a:b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rgbClr val="993300"/>
                </a:solidFill>
              </a:rPr>
              <a:t>«Педагогічна освіта </a:t>
            </a:r>
            <a:r>
              <a:rPr lang="uk-UA" sz="2800" dirty="0">
                <a:solidFill>
                  <a:srgbClr val="993300"/>
                </a:solidFill>
              </a:rPr>
              <a:t>передбачає </a:t>
            </a:r>
            <a:r>
              <a:rPr lang="uk-UA" sz="2800" dirty="0" smtClean="0">
                <a:solidFill>
                  <a:srgbClr val="993300"/>
                </a:solidFill>
              </a:rPr>
              <a:t>підготовку особи в результаті набуття нею компетентностей з: 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спеціальності;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>
                <a:solidFill>
                  <a:srgbClr val="993300"/>
                </a:solidFill>
              </a:rPr>
              <a:t>п</a:t>
            </a:r>
            <a:r>
              <a:rPr lang="uk-UA" sz="2800" dirty="0" smtClean="0">
                <a:solidFill>
                  <a:srgbClr val="993300"/>
                </a:solidFill>
              </a:rPr>
              <a:t>едагогіки, психології;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>
                <a:solidFill>
                  <a:srgbClr val="993300"/>
                </a:solidFill>
              </a:rPr>
              <a:t>м</a:t>
            </a:r>
            <a:r>
              <a:rPr lang="uk-UA" sz="2800" dirty="0" smtClean="0">
                <a:solidFill>
                  <a:srgbClr val="993300"/>
                </a:solidFill>
              </a:rPr>
              <a:t>етодики навчання в тому числі учням з особливими потребами;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неперервність освіти».</a:t>
            </a:r>
          </a:p>
          <a:p>
            <a:pPr>
              <a:buNone/>
            </a:pPr>
            <a:r>
              <a:rPr lang="uk-UA" sz="2400" i="1" dirty="0" smtClean="0">
                <a:solidFill>
                  <a:srgbClr val="993300"/>
                </a:solidFill>
              </a:rPr>
              <a:t>(із статті 58 Закону «Про освіту»)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ÑÑÐ¸ÑÐµÐ»Ñ&quot;"/>
          <p:cNvPicPr/>
          <p:nvPr/>
        </p:nvPicPr>
        <p:blipFill>
          <a:blip r:embed="rId2" cstate="print"/>
          <a:srcRect l="16485" t="18302" r="16485" b="32942"/>
          <a:stretch>
            <a:fillRect/>
          </a:stretch>
        </p:blipFill>
        <p:spPr bwMode="auto">
          <a:xfrm>
            <a:off x="5429256" y="4429132"/>
            <a:ext cx="27860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51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404664"/>
            <a:ext cx="8572560" cy="609617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Безперервна освіта педагогів передбачає: 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курсову перепідготовку через кожні 5 років «Загальна кількість академічних годин для підвищення кваліфікації педагогічного працівника впродовж п</a:t>
            </a:r>
            <a:r>
              <a:rPr lang="en-US" sz="2800" dirty="0" smtClean="0">
                <a:solidFill>
                  <a:srgbClr val="993300"/>
                </a:solidFill>
              </a:rPr>
              <a:t>’</a:t>
            </a:r>
            <a:r>
              <a:rPr lang="uk-UA" sz="2800" dirty="0" smtClean="0">
                <a:solidFill>
                  <a:srgbClr val="993300"/>
                </a:solidFill>
              </a:rPr>
              <a:t>яти років не може бути меншою за 150 годин»;</a:t>
            </a:r>
          </a:p>
          <a:p>
            <a:pPr algn="just">
              <a:buClr>
                <a:srgbClr val="006600"/>
              </a:buClr>
              <a:buNone/>
            </a:pPr>
            <a:r>
              <a:rPr lang="uk-UA" sz="2600" i="1" dirty="0" smtClean="0">
                <a:solidFill>
                  <a:srgbClr val="993300"/>
                </a:solidFill>
              </a:rPr>
              <a:t>(із ст. 27 Закону України «Про загальну середню освіту)</a:t>
            </a:r>
            <a:r>
              <a:rPr lang="uk-UA" sz="2600" dirty="0" smtClean="0">
                <a:solidFill>
                  <a:srgbClr val="993300"/>
                </a:solidFill>
              </a:rPr>
              <a:t>.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сертифікацію педагогічних працівників;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самоосвіту вчителів (індивідуальні плани самоосвіти);</a:t>
            </a:r>
          </a:p>
          <a:p>
            <a:pPr algn="just">
              <a:buNone/>
            </a:pPr>
            <a:r>
              <a:rPr lang="uk-UA" sz="2800" dirty="0" smtClean="0">
                <a:solidFill>
                  <a:srgbClr val="993300"/>
                </a:solidFill>
              </a:rPr>
              <a:t> </a:t>
            </a:r>
            <a:r>
              <a:rPr lang="uk-UA" sz="2800" b="1" dirty="0" smtClean="0">
                <a:solidFill>
                  <a:srgbClr val="993300"/>
                </a:solidFill>
              </a:rPr>
              <a:t>участь в роботі: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993300"/>
                </a:solidFill>
              </a:rPr>
              <a:t>міських, шкільних МО, семінарах, педагогічних читаннях, творчих групах і т.д.</a:t>
            </a:r>
          </a:p>
          <a:p>
            <a:pPr algn="just">
              <a:buFontTx/>
              <a:buChar char="-"/>
            </a:pPr>
            <a:endParaRPr lang="uk-UA" sz="2800" dirty="0" smtClean="0"/>
          </a:p>
          <a:p>
            <a:pPr algn="just">
              <a:buFontTx/>
              <a:buChar char="-"/>
            </a:pPr>
            <a:endParaRPr lang="ru-RU" sz="28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l="6750" t="9501" r="3250" b="13777"/>
          <a:stretch>
            <a:fillRect/>
          </a:stretch>
        </p:blipFill>
        <p:spPr bwMode="auto">
          <a:xfrm>
            <a:off x="6572264" y="4214818"/>
            <a:ext cx="15001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4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476672"/>
            <a:ext cx="8643998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rgbClr val="006600"/>
                </a:solidFill>
              </a:rPr>
              <a:t> Вчителі: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  проводять майстер-класи, відкриті уроки (за сучасними інтерактивними технологіями);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006600"/>
                </a:solidFill>
              </a:rPr>
              <a:t>беруть участь: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в предметних конкурсах;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виставках педідей і знахідок;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в конкурсі «Вчитель року»;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6600"/>
                </a:solidFill>
              </a:rPr>
              <a:t>діляться досвідом своєї роботи: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 на сайті школи; 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в педагогічній пресі;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на відкритих уроках;</a:t>
            </a:r>
          </a:p>
          <a:p>
            <a:pPr marL="0" indent="0" algn="just">
              <a:buClr>
                <a:srgbClr val="006600"/>
              </a:buClr>
              <a:buFont typeface="Wingdings" pitchFamily="2" charset="2"/>
              <a:buChar char="Ø"/>
            </a:pPr>
            <a:r>
              <a:rPr lang="uk-UA" dirty="0" smtClean="0">
                <a:solidFill>
                  <a:srgbClr val="993300"/>
                </a:solidFill>
              </a:rPr>
              <a:t>міських семінарах.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rgbClr val="006600"/>
                </a:solidFill>
              </a:rPr>
              <a:t>                      </a:t>
            </a:r>
          </a:p>
          <a:p>
            <a:pPr>
              <a:buNone/>
            </a:pPr>
            <a:endParaRPr lang="uk-UA" sz="2800" dirty="0" smtClean="0"/>
          </a:p>
          <a:p>
            <a:pPr>
              <a:buFontTx/>
              <a:buChar char="-"/>
            </a:pPr>
            <a:endParaRPr lang="ru-RU" sz="2800" dirty="0"/>
          </a:p>
        </p:txBody>
      </p:sp>
      <p:pic>
        <p:nvPicPr>
          <p:cNvPr id="4" name="Рисунок 3" descr="ÐÐµÐºÑÐ¾ÑÐ½Ð¸Ð¹ Ð»Ð¾Ð³Ð¾ÑÐ¸Ð¿ Ð½Ð°Ð²ÑÐ°Ð»ÑÐ½Ð¸Ñ â ÑÑÐ¾ÐºÐ¾Ð²Ð¸Ð¹ Ð²ÐµÐºÑÐ¾Ñ"/>
          <p:cNvPicPr/>
          <p:nvPr/>
        </p:nvPicPr>
        <p:blipFill>
          <a:blip r:embed="rId2"/>
          <a:srcRect l="7465" t="24408" r="5599" b="18491"/>
          <a:stretch>
            <a:fillRect/>
          </a:stretch>
        </p:blipFill>
        <p:spPr bwMode="auto">
          <a:xfrm>
            <a:off x="6429388" y="2357430"/>
            <a:ext cx="250033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3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28604"/>
            <a:ext cx="8401080" cy="60722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Дирекція </a:t>
            </a:r>
            <a:r>
              <a:rPr lang="uk-UA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 здійснює моніторинг діяльності педагогів за напрямками</a:t>
            </a:r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якістю проведення уроків;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рівнем знань учнів з дотриманням академічної доброчесності (моніторинг знань учнів, контрольні роботи);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за рівнем знань учнів з ДПА (4,9,11 класи), ЗНО (11 клас);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рівнем педагогічних та психологічних компетентностей, функціональними </a:t>
            </a:r>
            <a:r>
              <a:rPr lang="uk-UA" sz="2500" dirty="0" err="1" smtClean="0">
                <a:solidFill>
                  <a:srgbClr val="993300"/>
                </a:solidFill>
              </a:rPr>
              <a:t>обов</a:t>
            </a:r>
            <a:r>
              <a:rPr lang="en-US" sz="2500" dirty="0" smtClean="0">
                <a:solidFill>
                  <a:srgbClr val="993300"/>
                </a:solidFill>
              </a:rPr>
              <a:t>’</a:t>
            </a:r>
            <a:r>
              <a:rPr lang="uk-UA" sz="2500" dirty="0" err="1" smtClean="0">
                <a:solidFill>
                  <a:srgbClr val="993300"/>
                </a:solidFill>
              </a:rPr>
              <a:t>язками</a:t>
            </a:r>
            <a:r>
              <a:rPr lang="uk-UA" sz="2500" dirty="0" smtClean="0">
                <a:solidFill>
                  <a:srgbClr val="993300"/>
                </a:solidFill>
              </a:rPr>
              <a:t> вчителів;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якістю роботи зі здібними учнями;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якістю виховної роботи;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993300"/>
                </a:solidFill>
              </a:rPr>
              <a:t>дотриманням норм з техніки безпеки та збереження життя </a:t>
            </a:r>
            <a:r>
              <a:rPr lang="uk-UA" sz="2500" smtClean="0">
                <a:solidFill>
                  <a:srgbClr val="993300"/>
                </a:solidFill>
              </a:rPr>
              <a:t>і здоров'я </a:t>
            </a:r>
            <a:r>
              <a:rPr lang="uk-UA" sz="2500" dirty="0" smtClean="0">
                <a:solidFill>
                  <a:srgbClr val="993300"/>
                </a:solidFill>
              </a:rPr>
              <a:t>учасників освітнього процесу.</a:t>
            </a:r>
          </a:p>
          <a:p>
            <a:pPr marL="0" indent="0">
              <a:buNone/>
            </a:pPr>
            <a:r>
              <a:rPr lang="uk-UA" sz="2500" dirty="0"/>
              <a:t/>
            </a:r>
            <a:br>
              <a:rPr lang="uk-UA" sz="2500" dirty="0"/>
            </a:br>
            <a:endParaRPr lang="ru-RU" sz="2500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/>
          <a:srcRect l="26283" t="18681" r="47123" b="23516"/>
          <a:stretch>
            <a:fillRect/>
          </a:stretch>
        </p:blipFill>
        <p:spPr bwMode="auto">
          <a:xfrm>
            <a:off x="7000892" y="4000504"/>
            <a:ext cx="100013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98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ПСИХОЛОГІЧНОЇ СЛУЖБИ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072098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Достовірна психологічна діагностика кожного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CC66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учня. З цією метою: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створити систему моніторингових досліджень особистісного, інтелектуального розвитку учнів;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своєчасно вирішувати індивідуальні проблеми учнів;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попереджувати девіантну поведінку частини учнів;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6600"/>
              </a:buClr>
              <a:buSzPct val="80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uk-UA" dirty="0" smtClean="0">
                <a:solidFill>
                  <a:srgbClr val="993300"/>
                </a:solidFill>
              </a:rPr>
              <a:t>запобігати небезпекам в соціальних мережах; здійснювати тісну співпрацю учні – батьки – вчителі. 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2" cstate="print"/>
          <a:srcRect b="6395"/>
          <a:stretch>
            <a:fillRect/>
          </a:stretch>
        </p:blipFill>
        <p:spPr bwMode="auto">
          <a:xfrm>
            <a:off x="0" y="142852"/>
            <a:ext cx="150016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Ð ÐµÐ·ÑÐ»ÑÑÐ°Ñ Ð¿Ð¾ÑÑÐºÑ Ð·Ð¾Ð±ÑÐ°Ð¶ÐµÐ½Ñ Ð·Ð° Ð·Ð°Ð¿Ð¸ÑÐ¾Ð¼ &quot;ÐÐ¾Ð³Ð¾ÑÐ¸Ð¿ ÐºÐ½Ð¸Ð³Ð°&quot;"/>
          <p:cNvPicPr/>
          <p:nvPr/>
        </p:nvPicPr>
        <p:blipFill>
          <a:blip r:embed="rId3"/>
          <a:srcRect l="4510" t="21538" r="28305" b="26154"/>
          <a:stretch>
            <a:fillRect/>
          </a:stretch>
        </p:blipFill>
        <p:spPr bwMode="auto">
          <a:xfrm>
            <a:off x="6072198" y="5786454"/>
            <a:ext cx="235745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1440</Words>
  <Application>Microsoft Office PowerPoint</Application>
  <PresentationFormat>Экран (4:3)</PresentationFormat>
  <Paragraphs>177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Тема Office</vt:lpstr>
      <vt:lpstr>Презентация PowerPoint</vt:lpstr>
      <vt:lpstr>Стратегічна мета:</vt:lpstr>
      <vt:lpstr>СТРАТЕГІЧНІ НАПРЯМКИ  РОЗВИТКУ ШКОЛИ</vt:lpstr>
      <vt:lpstr>Завдання управлінського менеджменту</vt:lpstr>
      <vt:lpstr> Робота з педагогічними кадрами  </vt:lpstr>
      <vt:lpstr>Презентация PowerPoint</vt:lpstr>
      <vt:lpstr>Презентация PowerPoint</vt:lpstr>
      <vt:lpstr>Презентация PowerPoint</vt:lpstr>
      <vt:lpstr>ЗАВДАННЯ ПСИХОЛОГІЧНОЇ СЛУЖБИ</vt:lpstr>
      <vt:lpstr>Головні напрямки вдосконалення  освітнього процесу</vt:lpstr>
      <vt:lpstr>Презентация PowerPoint</vt:lpstr>
      <vt:lpstr>СТРУКТУРА ШКОЛИ:  Початкова школа (1-4 класи). </vt:lpstr>
      <vt:lpstr>СТРУКТУРА ШКОЛИ:  Основна школа (5-9 класи)</vt:lpstr>
      <vt:lpstr>СТРУКТУРА ШКОЛИ:  Старша школа (10-11 класи)</vt:lpstr>
      <vt:lpstr>Співпраця з учнями</vt:lpstr>
      <vt:lpstr>Презентация PowerPoint</vt:lpstr>
      <vt:lpstr>Батьківське та громадське самоврядування</vt:lpstr>
      <vt:lpstr>Зміцнення матеріально-технічної бази</vt:lpstr>
      <vt:lpstr>Позитивний імідж закладу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Перспективний план розвитку ЗОШ І-ІІІ ст. №6 (стратегія розвитку на 2018 – 2022 н.р.) учасника конкурсу на посаду директора школи Цісарук Надії Володимирівни</dc:title>
  <cp:lastModifiedBy>Світана Назарук</cp:lastModifiedBy>
  <cp:revision>69</cp:revision>
  <dcterms:modified xsi:type="dcterms:W3CDTF">2018-11-26T13:47:09Z</dcterms:modified>
</cp:coreProperties>
</file>